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9" r:id="rId5"/>
    <p:sldId id="260" r:id="rId6"/>
    <p:sldId id="261" r:id="rId7"/>
    <p:sldId id="276" r:id="rId8"/>
    <p:sldId id="262" r:id="rId9"/>
    <p:sldId id="263" r:id="rId10"/>
    <p:sldId id="27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asowski, Shari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2D631"/>
    <a:srgbClr val="4F2D7F"/>
    <a:srgbClr val="DC5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068" autoAdjust="0"/>
  </p:normalViewPr>
  <p:slideViewPr>
    <p:cSldViewPr>
      <p:cViewPr varScale="1">
        <p:scale>
          <a:sx n="92" d="100"/>
          <a:sy n="92" d="100"/>
        </p:scale>
        <p:origin x="219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923E1-EC3A-4716-AD5E-1819149564C8}" type="datetimeFigureOut">
              <a:rPr lang="en-AU" smtClean="0"/>
              <a:t>16/09/2021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6DED9-0B76-4814-8107-559A135C20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167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3696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695528" cy="4477072"/>
          </a:xfrm>
        </p:spPr>
        <p:txBody>
          <a:bodyPr/>
          <a:lstStyle/>
          <a:p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68852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2696" y="4355976"/>
            <a:ext cx="5486400" cy="4114800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4777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04692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52495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5933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033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4568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7827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2606"/>
            <a:ext cx="5486400" cy="4114800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5073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094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32656" y="3779912"/>
            <a:ext cx="6264696" cy="5184576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2278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2810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2978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399"/>
            <a:ext cx="5486400" cy="4341813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49714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60648" y="4211960"/>
            <a:ext cx="6264696" cy="4680520"/>
          </a:xfrm>
        </p:spPr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3631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636912"/>
            <a:ext cx="6480720" cy="1368152"/>
          </a:xfrm>
        </p:spPr>
        <p:txBody>
          <a:bodyPr anchor="ctr" anchorCtr="0"/>
          <a:lstStyle>
            <a:lvl1pPr>
              <a:defRPr sz="40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91680" y="4149080"/>
            <a:ext cx="5464696" cy="64807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 or speaker name</a:t>
            </a:r>
            <a:endParaRPr lang="en-AU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2483768" y="1556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AU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732240" y="5733256"/>
            <a:ext cx="0" cy="72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 userDrawn="1"/>
        </p:nvSpPr>
        <p:spPr>
          <a:xfrm>
            <a:off x="6804248" y="593990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accent1"/>
                </a:solidFill>
              </a:rPr>
              <a:t>accc.gov.au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692275" y="4941888"/>
            <a:ext cx="3671888" cy="6477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1" baseline="0">
                <a:solidFill>
                  <a:schemeClr val="accent1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AU" dirty="0" smtClean="0"/>
              <a:t>Click to add Date</a:t>
            </a:r>
            <a:endParaRPr lang="en-AU" dirty="0"/>
          </a:p>
        </p:txBody>
      </p:sp>
      <p:pic>
        <p:nvPicPr>
          <p:cNvPr id="11" name="Picture 10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742484"/>
            <a:ext cx="3200400" cy="1183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746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7464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8135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68312" y="1557338"/>
            <a:ext cx="8208143" cy="4535958"/>
          </a:xfrm>
        </p:spPr>
        <p:txBody>
          <a:bodyPr>
            <a:normAutofit/>
          </a:bodyPr>
          <a:lstStyle>
            <a:lvl1pPr>
              <a:defRPr sz="2800" baseline="0">
                <a:latin typeface="+mn-lt"/>
              </a:defRPr>
            </a:lvl1pPr>
            <a:lvl2pPr>
              <a:defRPr sz="2800" baseline="0"/>
            </a:lvl2pPr>
            <a:lvl3pPr>
              <a:defRPr sz="2800" baseline="0"/>
            </a:lvl3pPr>
            <a:lvl4pPr>
              <a:defRPr sz="2800" baseline="0"/>
            </a:lvl4pPr>
            <a:lvl5pPr>
              <a:defRPr sz="2800" baseline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000" y="1558800"/>
            <a:ext cx="4038600" cy="4536000"/>
          </a:xfrm>
        </p:spPr>
        <p:txBody>
          <a:bodyPr>
            <a:normAutofit/>
          </a:bodyPr>
          <a:lstStyle>
            <a:lvl1pPr>
              <a:defRPr sz="2800" baseline="0">
                <a:latin typeface="+mn-lt"/>
              </a:defRPr>
            </a:lvl1pPr>
            <a:lvl2pPr>
              <a:defRPr sz="2800" baseline="0"/>
            </a:lvl2pPr>
            <a:lvl3pPr>
              <a:defRPr sz="2800" baseline="0"/>
            </a:lvl3pPr>
            <a:lvl4pPr>
              <a:defRPr sz="2800" baseline="0"/>
            </a:lvl4pPr>
            <a:lvl5pPr>
              <a:defRPr sz="2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8800"/>
            <a:ext cx="4038600" cy="4536503"/>
          </a:xfrm>
        </p:spPr>
        <p:txBody>
          <a:bodyPr>
            <a:normAutofit/>
          </a:bodyPr>
          <a:lstStyle>
            <a:lvl1pPr>
              <a:defRPr sz="2800">
                <a:latin typeface="+mn-lt"/>
              </a:defRPr>
            </a:lvl1pPr>
            <a:lvl2pPr>
              <a:defRPr sz="2800" baseline="0"/>
            </a:lvl2pPr>
            <a:lvl3pPr>
              <a:defRPr sz="2800" baseline="0"/>
            </a:lvl3pPr>
            <a:lvl4pPr>
              <a:defRPr sz="2800" baseline="0"/>
            </a:lvl4pPr>
            <a:lvl5pPr>
              <a:defRPr sz="2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880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76872"/>
            <a:ext cx="4040188" cy="3816424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58800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816424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547200"/>
            <a:ext cx="8208000" cy="867600"/>
          </a:xfrm>
        </p:spPr>
        <p:txBody>
          <a:bodyPr anchor="ctr" anchorCtr="0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1556792"/>
            <a:ext cx="5111750" cy="4536504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000" y="1558799"/>
            <a:ext cx="3008313" cy="45360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9934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868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1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Click to edit Master subtitle style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4100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380312" y="6318652"/>
            <a:ext cx="0" cy="3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452320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accent1"/>
                </a:solidFill>
              </a:rPr>
              <a:t>accc.gov.au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020272" y="6381328"/>
            <a:ext cx="504056" cy="297324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fld id="{9F93823A-A453-437E-B812-70DC5BE78A7E}" type="slidenum">
              <a:rPr lang="en-AU" sz="1100" smtClean="0">
                <a:solidFill>
                  <a:schemeClr val="accent1"/>
                </a:solidFill>
              </a:rPr>
              <a:t>‹#›</a:t>
            </a:fld>
            <a:endParaRPr lang="en-AU" sz="1100" dirty="0" smtClean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Char char="•"/>
        <a:tabLst/>
        <a:defRPr sz="2800" kern="1200" baseline="0">
          <a:solidFill>
            <a:schemeClr val="accent3"/>
          </a:solidFill>
          <a:latin typeface="+mj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artc.com.au/customers/standards/route/access/defined-interstate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inlandrail.artc.com.au/map-of-inland-rail-route/" TargetMode="Externa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11" Type="http://schemas.openxmlformats.org/officeDocument/2006/relationships/image" Target="../media/image12.png"/><Relationship Id="rId5" Type="http://schemas.openxmlformats.org/officeDocument/2006/relationships/image" Target="../media/image8.png"/><Relationship Id="rId10" Type="http://schemas.microsoft.com/office/2007/relationships/hdphoto" Target="../media/hdphoto2.wdp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348880"/>
            <a:ext cx="6480720" cy="1656184"/>
          </a:xfrm>
        </p:spPr>
        <p:txBody>
          <a:bodyPr/>
          <a:lstStyle/>
          <a:p>
            <a:r>
              <a:rPr lang="en-AU" dirty="0" smtClean="0"/>
              <a:t>Interstate network – Issues Paper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149080"/>
            <a:ext cx="6480720" cy="648072"/>
          </a:xfrm>
        </p:spPr>
        <p:txBody>
          <a:bodyPr>
            <a:normAutofit/>
          </a:bodyPr>
          <a:lstStyle/>
          <a:p>
            <a:r>
              <a:rPr lang="en-AU" dirty="0" smtClean="0"/>
              <a:t>Australian Competition &amp; Consumer Commission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smtClean="0"/>
              <a:t>9 September 2021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4427984" y="5747106"/>
            <a:ext cx="2808312" cy="432048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r>
              <a:rPr lang="en-AU" dirty="0" smtClean="0"/>
              <a:t>Sli.do  </a:t>
            </a:r>
            <a:r>
              <a:rPr lang="en-AU" dirty="0"/>
              <a:t>#INTISSU1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45967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Regulation can include: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sz="2400" dirty="0" smtClean="0"/>
              <a:t>What regulation can do depends on the design.</a:t>
            </a:r>
          </a:p>
          <a:p>
            <a:pPr marL="0" indent="0">
              <a:buNone/>
            </a:pPr>
            <a:endParaRPr lang="en-AU" sz="10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AU" sz="2400" dirty="0" smtClean="0"/>
              <a:t>Different forms of regulation may include:</a:t>
            </a:r>
          </a:p>
          <a:p>
            <a:r>
              <a:rPr lang="en-AU" sz="2400" dirty="0" smtClean="0"/>
              <a:t>terms and conditions of access, including capacity rules and sharing of risks</a:t>
            </a:r>
          </a:p>
          <a:p>
            <a:r>
              <a:rPr lang="en-AU" sz="2400" dirty="0" smtClean="0"/>
              <a:t>minimum service standards</a:t>
            </a:r>
          </a:p>
          <a:p>
            <a:r>
              <a:rPr lang="en-AU" sz="2400" dirty="0"/>
              <a:t>r</a:t>
            </a:r>
            <a:r>
              <a:rPr lang="en-AU" sz="2400" dirty="0" smtClean="0"/>
              <a:t>evenue and pricing (including structure)</a:t>
            </a:r>
          </a:p>
          <a:p>
            <a:r>
              <a:rPr lang="en-AU" sz="2400" dirty="0" smtClean="0"/>
              <a:t>dispute resolution process</a:t>
            </a:r>
          </a:p>
          <a:p>
            <a:r>
              <a:rPr lang="en-AU" sz="2400" dirty="0"/>
              <a:t>i</a:t>
            </a:r>
            <a:r>
              <a:rPr lang="en-AU" sz="2400" dirty="0" smtClean="0"/>
              <a:t>nformation disclosure/transparency</a:t>
            </a:r>
          </a:p>
          <a:p>
            <a:r>
              <a:rPr lang="en-AU" sz="2400" dirty="0" smtClean="0"/>
              <a:t>default contract</a:t>
            </a:r>
          </a:p>
          <a:p>
            <a:r>
              <a:rPr lang="en-AU" sz="2400" dirty="0" smtClean="0"/>
              <a:t>monitoring and threat of greater regulation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29303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Regulation does not include: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AU" sz="2400" dirty="0" smtClean="0"/>
              <a:t>Over the longer term, does not guarantee lower prices / no price increases</a:t>
            </a:r>
          </a:p>
          <a:p>
            <a:r>
              <a:rPr lang="en-AU" sz="2400" dirty="0" smtClean="0"/>
              <a:t>Being cost free: regulation costs the service provider, stakeholders and the regulator</a:t>
            </a:r>
          </a:p>
          <a:p>
            <a:r>
              <a:rPr lang="en-AU" sz="2400" dirty="0" smtClean="0"/>
              <a:t>Reforms to road or shipping regulation. These are outside the scope of this review on rail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52801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is the level of competition important?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400" dirty="0" smtClean="0"/>
              <a:t>Competition means consumers have viable options.</a:t>
            </a:r>
          </a:p>
          <a:p>
            <a:pPr marL="0" indent="0">
              <a:buNone/>
            </a:pPr>
            <a:endParaRPr lang="en-AU" sz="10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AU" sz="2400" dirty="0" smtClean="0"/>
              <a:t>Lack of competition can:</a:t>
            </a:r>
          </a:p>
          <a:p>
            <a:r>
              <a:rPr lang="en-AU" sz="2400" dirty="0" smtClean="0"/>
              <a:t>lead to access restrictions </a:t>
            </a:r>
            <a:br>
              <a:rPr lang="en-AU" sz="2400" dirty="0" smtClean="0"/>
            </a:br>
            <a:r>
              <a:rPr lang="en-AU" sz="2400" dirty="0" smtClean="0"/>
              <a:t>(no access/discrimination between users)</a:t>
            </a:r>
          </a:p>
          <a:p>
            <a:r>
              <a:rPr lang="en-AU" sz="2400" dirty="0" smtClean="0"/>
              <a:t>increase prices above competitive prices (rent seeking)</a:t>
            </a:r>
          </a:p>
          <a:p>
            <a:r>
              <a:rPr lang="en-AU" sz="2400" dirty="0" smtClean="0"/>
              <a:t>lower service standards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13181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the level of competition?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 smtClean="0"/>
              <a:t>Rail has competition </a:t>
            </a:r>
            <a:r>
              <a:rPr lang="en-AU" sz="2400" dirty="0"/>
              <a:t>with road, air and ports</a:t>
            </a:r>
            <a:r>
              <a:rPr lang="en-AU" sz="2400" dirty="0" smtClean="0"/>
              <a:t>.</a:t>
            </a:r>
          </a:p>
          <a:p>
            <a:pPr marL="0" indent="0">
              <a:buNone/>
            </a:pPr>
            <a:endParaRPr lang="en-AU" sz="1000" dirty="0" smtClean="0"/>
          </a:p>
          <a:p>
            <a:pPr marL="0" indent="0">
              <a:buNone/>
            </a:pPr>
            <a:r>
              <a:rPr lang="en-AU" sz="2400" dirty="0" smtClean="0"/>
              <a:t>For example:</a:t>
            </a:r>
            <a:endParaRPr lang="en-AU" sz="2400" dirty="0"/>
          </a:p>
          <a:p>
            <a:r>
              <a:rPr lang="en-AU" sz="2400" dirty="0" smtClean="0"/>
              <a:t>Short-distance freight market</a:t>
            </a:r>
          </a:p>
          <a:p>
            <a:r>
              <a:rPr lang="en-AU" sz="2400" dirty="0" smtClean="0"/>
              <a:t>Long-distance freight market</a:t>
            </a:r>
          </a:p>
          <a:p>
            <a:r>
              <a:rPr lang="en-AU" sz="2400" dirty="0" smtClean="0"/>
              <a:t>Passenger carriage</a:t>
            </a:r>
          </a:p>
          <a:p>
            <a:r>
              <a:rPr lang="en-AU" sz="2400" dirty="0" smtClean="0"/>
              <a:t>Other stakeholders</a:t>
            </a:r>
          </a:p>
          <a:p>
            <a:r>
              <a:rPr lang="en-AU" sz="2400" dirty="0" smtClean="0"/>
              <a:t>Location / route</a:t>
            </a:r>
          </a:p>
          <a:p>
            <a:pPr marL="0" indent="0">
              <a:buNone/>
            </a:pPr>
            <a:endParaRPr lang="en-AU" sz="2400" dirty="0" smtClean="0"/>
          </a:p>
          <a:p>
            <a:pPr marL="0" indent="0">
              <a:buNone/>
            </a:pPr>
            <a:r>
              <a:rPr lang="en-AU" sz="2400" dirty="0" smtClean="0"/>
              <a:t>What has changed since 2008?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63007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504612"/>
            <a:ext cx="8208912" cy="868958"/>
          </a:xfrm>
        </p:spPr>
        <p:txBody>
          <a:bodyPr/>
          <a:lstStyle/>
          <a:p>
            <a:r>
              <a:rPr lang="en-AU" dirty="0" smtClean="0"/>
              <a:t>Rail reform: Questions from the Issues Paper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5220072" y="4719601"/>
            <a:ext cx="2304256" cy="1078112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92500" lnSpcReduction="10000"/>
          </a:bodyPr>
          <a:lstStyle/>
          <a:p>
            <a:r>
              <a:rPr lang="en-AU" sz="2400" dirty="0" smtClean="0"/>
              <a:t>Captive customers and market power?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9592" y="2958148"/>
            <a:ext cx="2304256" cy="1078112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r>
              <a:rPr lang="en-AU" sz="2400" dirty="0" smtClean="0"/>
              <a:t>Where is there competition?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79912" y="2575201"/>
            <a:ext cx="2304256" cy="1078112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92500" lnSpcReduction="10000"/>
          </a:bodyPr>
          <a:lstStyle/>
          <a:p>
            <a:r>
              <a:rPr lang="en-AU" sz="2400" dirty="0" smtClean="0"/>
              <a:t>Current and future regulatory framework?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72624" y="2826875"/>
            <a:ext cx="2304256" cy="1366854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r>
              <a:rPr lang="en-AU" sz="2400" dirty="0" smtClean="0">
                <a:solidFill>
                  <a:schemeClr val="accent1"/>
                </a:solidFill>
              </a:rPr>
              <a:t>Legislative change?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08090" y="4701971"/>
            <a:ext cx="2466294" cy="1565419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r>
              <a:rPr lang="en-AU" sz="2400" dirty="0" smtClean="0"/>
              <a:t>Minimum delivery standards?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7544" y="1382617"/>
            <a:ext cx="7920880" cy="1078112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r>
              <a:rPr lang="en-AU" sz="2400" i="1" u="sng" dirty="0" smtClean="0"/>
              <a:t>ARTC’s upcoming voluntary Access Undertaking</a:t>
            </a:r>
          </a:p>
        </p:txBody>
      </p:sp>
      <p:sp>
        <p:nvSpPr>
          <p:cNvPr id="12" name="Oval Callout 11"/>
          <p:cNvSpPr/>
          <p:nvPr/>
        </p:nvSpPr>
        <p:spPr>
          <a:xfrm>
            <a:off x="755576" y="2439221"/>
            <a:ext cx="2448272" cy="1941049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Cloud Callout 12"/>
          <p:cNvSpPr/>
          <p:nvPr/>
        </p:nvSpPr>
        <p:spPr>
          <a:xfrm>
            <a:off x="6516216" y="2359566"/>
            <a:ext cx="2343213" cy="187020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Oval Callout 13"/>
          <p:cNvSpPr/>
          <p:nvPr/>
        </p:nvSpPr>
        <p:spPr>
          <a:xfrm>
            <a:off x="2063788" y="4374970"/>
            <a:ext cx="2448272" cy="1941049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Oval Callout 14"/>
          <p:cNvSpPr/>
          <p:nvPr/>
        </p:nvSpPr>
        <p:spPr>
          <a:xfrm>
            <a:off x="4974384" y="4302843"/>
            <a:ext cx="2448272" cy="1941049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Oval Callout 15"/>
          <p:cNvSpPr/>
          <p:nvPr/>
        </p:nvSpPr>
        <p:spPr>
          <a:xfrm>
            <a:off x="3635896" y="2116876"/>
            <a:ext cx="2448272" cy="1941049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962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Next steps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AU" sz="2400" dirty="0" smtClean="0"/>
              <a:t>Meetings with staff in stakeholder groups. </a:t>
            </a:r>
            <a:br>
              <a:rPr lang="en-AU" sz="2400" dirty="0" smtClean="0"/>
            </a:br>
            <a:r>
              <a:rPr lang="en-AU" sz="2400" dirty="0" smtClean="0"/>
              <a:t>Can also have meetings with Anna.</a:t>
            </a:r>
          </a:p>
          <a:p>
            <a:r>
              <a:rPr lang="en-AU" sz="2400" dirty="0" smtClean="0"/>
              <a:t>Submissions close Wednesday, 6 October 2021</a:t>
            </a:r>
          </a:p>
          <a:p>
            <a:r>
              <a:rPr lang="en-AU" sz="2400" dirty="0"/>
              <a:t>Contact Justin </a:t>
            </a:r>
            <a:r>
              <a:rPr lang="en-AU" sz="2400" dirty="0" smtClean="0"/>
              <a:t>Martyn</a:t>
            </a:r>
            <a:br>
              <a:rPr lang="en-AU" sz="2400" dirty="0" smtClean="0"/>
            </a:br>
            <a:r>
              <a:rPr lang="en-AU" sz="2400" dirty="0" smtClean="0"/>
              <a:t>justin.martyn@accc.gov.au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u="sng" dirty="0" smtClean="0"/>
              <a:t>Q&amp;A with Anna now</a:t>
            </a:r>
            <a:br>
              <a:rPr lang="en-AU" sz="2400" u="sng" dirty="0" smtClean="0"/>
            </a:br>
            <a:r>
              <a:rPr lang="en-AU" sz="2400" dirty="0" err="1" smtClean="0"/>
              <a:t>Slido</a:t>
            </a:r>
            <a:r>
              <a:rPr lang="en-AU" sz="2400" dirty="0" smtClean="0"/>
              <a:t> questions </a:t>
            </a:r>
            <a:r>
              <a:rPr lang="en-AU" dirty="0" smtClean="0"/>
              <a:t>#INTISSU1</a:t>
            </a:r>
            <a:r>
              <a:rPr lang="en-AU" sz="2400" dirty="0" smtClean="0"/>
              <a:t/>
            </a:r>
            <a:br>
              <a:rPr lang="en-AU" sz="2400" dirty="0" smtClean="0"/>
            </a:br>
            <a:r>
              <a:rPr lang="en-AU" sz="2400" dirty="0" smtClean="0"/>
              <a:t>Staff also available to answer questions</a:t>
            </a:r>
          </a:p>
        </p:txBody>
      </p:sp>
    </p:spTree>
    <p:extLst>
      <p:ext uri="{BB962C8B-B14F-4D97-AF65-F5344CB8AC3E}">
        <p14:creationId xmlns:p14="http://schemas.microsoft.com/office/powerpoint/2010/main" val="313221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cknowledgement of Count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44000" cy="513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0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Welcome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000" y="1558800"/>
            <a:ext cx="8136448" cy="4536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AU" sz="2400" dirty="0" smtClean="0"/>
          </a:p>
          <a:p>
            <a:pPr marL="0" indent="0">
              <a:buNone/>
            </a:pPr>
            <a:r>
              <a:rPr lang="en-AU" sz="2400" b="1" dirty="0" smtClean="0"/>
              <a:t>Anna </a:t>
            </a:r>
            <a:r>
              <a:rPr lang="en-AU" sz="2400" b="1" dirty="0" err="1" smtClean="0"/>
              <a:t>Brakey</a:t>
            </a:r>
            <a:endParaRPr lang="en-AU" sz="2400" b="1" dirty="0" smtClean="0"/>
          </a:p>
          <a:p>
            <a:pPr marL="0" indent="0">
              <a:buNone/>
            </a:pPr>
            <a:endParaRPr lang="en-AU" sz="2400" dirty="0" smtClean="0"/>
          </a:p>
          <a:p>
            <a:pPr marL="0" indent="0">
              <a:buNone/>
            </a:pPr>
            <a:r>
              <a:rPr lang="en-AU" sz="2400" dirty="0" smtClean="0"/>
              <a:t>Commissioner</a:t>
            </a:r>
          </a:p>
          <a:p>
            <a:pPr marL="0" indent="0">
              <a:buNone/>
            </a:pPr>
            <a:r>
              <a:rPr lang="en-AU" sz="2400" dirty="0" smtClean="0"/>
              <a:t>Australian </a:t>
            </a:r>
            <a:r>
              <a:rPr lang="en-AU" sz="2400" dirty="0"/>
              <a:t>Competition &amp; Consumer Commission</a:t>
            </a:r>
          </a:p>
          <a:p>
            <a:pPr marL="0" indent="0">
              <a:buNone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32568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Agenda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000" y="1558800"/>
            <a:ext cx="8136448" cy="4536000"/>
          </a:xfrm>
        </p:spPr>
        <p:txBody>
          <a:bodyPr>
            <a:noAutofit/>
          </a:bodyPr>
          <a:lstStyle/>
          <a:p>
            <a:r>
              <a:rPr lang="en-AU" sz="2400" dirty="0" smtClean="0"/>
              <a:t>Introduction to Issues Paper and Interstate network</a:t>
            </a:r>
          </a:p>
          <a:p>
            <a:r>
              <a:rPr lang="en-AU" sz="2400" dirty="0"/>
              <a:t>Current regulation </a:t>
            </a:r>
          </a:p>
          <a:p>
            <a:r>
              <a:rPr lang="en-AU" sz="2400" dirty="0" smtClean="0"/>
              <a:t>Regulatory framework options</a:t>
            </a:r>
          </a:p>
          <a:p>
            <a:r>
              <a:rPr lang="en-AU" sz="2400" dirty="0" smtClean="0"/>
              <a:t>What is the level of competition?</a:t>
            </a:r>
          </a:p>
          <a:p>
            <a:r>
              <a:rPr lang="en-AU" sz="2400" dirty="0" smtClean="0"/>
              <a:t>Interstate rail stakeholders</a:t>
            </a:r>
          </a:p>
          <a:p>
            <a:r>
              <a:rPr lang="en-AU" sz="2400" dirty="0" smtClean="0"/>
              <a:t>Q&amp;A - Sli.do #</a:t>
            </a:r>
            <a:r>
              <a:rPr lang="en-AU" sz="2400" dirty="0"/>
              <a:t>INTISSU1</a:t>
            </a:r>
          </a:p>
        </p:txBody>
      </p:sp>
    </p:spTree>
    <p:extLst>
      <p:ext uri="{BB962C8B-B14F-4D97-AF65-F5344CB8AC3E}">
        <p14:creationId xmlns:p14="http://schemas.microsoft.com/office/powerpoint/2010/main" val="79639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Interstate network – Issues Paper consultation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000" y="1558800"/>
            <a:ext cx="8208456" cy="4536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AU" sz="2400" i="1" dirty="0" smtClean="0"/>
              <a:t>Current regulation: are changes required?</a:t>
            </a:r>
          </a:p>
          <a:p>
            <a:r>
              <a:rPr lang="en-AU" sz="2000" dirty="0" smtClean="0"/>
              <a:t>Issues Paper published – 24 August</a:t>
            </a:r>
          </a:p>
          <a:p>
            <a:r>
              <a:rPr lang="en-AU" sz="2000" dirty="0" smtClean="0"/>
              <a:t>ACCC presentation – today</a:t>
            </a:r>
          </a:p>
          <a:p>
            <a:r>
              <a:rPr lang="en-AU" sz="2000" dirty="0" smtClean="0"/>
              <a:t>Hosting meetings in stakeholder groups or individuals – </a:t>
            </a:r>
            <a:br>
              <a:rPr lang="en-AU" sz="2000" dirty="0" smtClean="0"/>
            </a:br>
            <a:r>
              <a:rPr lang="en-AU" sz="2000" dirty="0" smtClean="0"/>
              <a:t>13–24 September</a:t>
            </a:r>
          </a:p>
          <a:p>
            <a:r>
              <a:rPr lang="en-AU" sz="2000" dirty="0" smtClean="0"/>
              <a:t>ACCC presentation: Update on findings – 28 September</a:t>
            </a:r>
          </a:p>
          <a:p>
            <a:r>
              <a:rPr lang="en-AU" sz="2000" dirty="0" smtClean="0"/>
              <a:t>Submissions due – 6 October</a:t>
            </a:r>
          </a:p>
          <a:p>
            <a:endParaRPr lang="en-AU" sz="2000" dirty="0"/>
          </a:p>
          <a:p>
            <a:pPr marL="0" indent="0">
              <a:buNone/>
            </a:pPr>
            <a:r>
              <a:rPr lang="en-AU" sz="2400" i="1" dirty="0" smtClean="0"/>
              <a:t>Following consideration of stakeholder feedback, the ACCC will further develop options for discussion</a:t>
            </a:r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85632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Map of ARTC’s Interstate network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90" y="1429000"/>
            <a:ext cx="9047619" cy="400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7544" y="6165304"/>
            <a:ext cx="5616624" cy="36004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lnSpcReduction="10000"/>
          </a:bodyPr>
          <a:lstStyle/>
          <a:p>
            <a:r>
              <a:rPr lang="en-AU" sz="900" dirty="0" smtClean="0"/>
              <a:t>Source: ARTC, </a:t>
            </a:r>
            <a:r>
              <a:rPr lang="en-AU" sz="900" i="1" dirty="0" smtClean="0"/>
              <a:t>Defined Interstate Rail Network</a:t>
            </a:r>
            <a:r>
              <a:rPr lang="en-AU" sz="900" dirty="0" smtClean="0"/>
              <a:t>, accessed 31 </a:t>
            </a:r>
            <a:r>
              <a:rPr lang="en-AU" sz="900" dirty="0"/>
              <a:t>August 2021. </a:t>
            </a:r>
            <a:r>
              <a:rPr lang="en-AU" sz="900" dirty="0" smtClean="0">
                <a:hlinkClick r:id="rId4"/>
              </a:rPr>
              <a:t>www.artc.com.au/customers/standards/route/access/defined-interstate/</a:t>
            </a:r>
            <a:r>
              <a:rPr lang="en-AU" sz="9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555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3744416" cy="1296144"/>
          </a:xfrm>
        </p:spPr>
        <p:txBody>
          <a:bodyPr/>
          <a:lstStyle/>
          <a:p>
            <a:r>
              <a:rPr lang="en-AU" dirty="0" smtClean="0"/>
              <a:t>Map of ARTC’s</a:t>
            </a:r>
            <a:br>
              <a:rPr lang="en-AU" dirty="0" smtClean="0"/>
            </a:br>
            <a:r>
              <a:rPr lang="en-AU" dirty="0" smtClean="0"/>
              <a:t>Inland Rail route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339"/>
          <a:stretch/>
        </p:blipFill>
        <p:spPr>
          <a:xfrm>
            <a:off x="4211960" y="-27384"/>
            <a:ext cx="4932040" cy="68853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3600" y="5013177"/>
            <a:ext cx="1490400" cy="18448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6165304"/>
            <a:ext cx="3744416" cy="288032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r>
              <a:rPr lang="en-AU" sz="900" dirty="0" smtClean="0"/>
              <a:t>Source: ARTC, </a:t>
            </a:r>
            <a:r>
              <a:rPr lang="en-AU" sz="900" i="1" dirty="0" smtClean="0"/>
              <a:t>Map of Inland Rail route</a:t>
            </a:r>
            <a:r>
              <a:rPr lang="en-AU" sz="900" dirty="0" smtClean="0"/>
              <a:t>, accessed </a:t>
            </a:r>
            <a:r>
              <a:rPr lang="en-AU" sz="900" dirty="0"/>
              <a:t>31 August 2021. </a:t>
            </a:r>
            <a:r>
              <a:rPr lang="en-AU" sz="900" dirty="0">
                <a:hlinkClick r:id="rId5"/>
              </a:rPr>
              <a:t>https://inlandrail.artc.com.au/map-of-inland-rail-route</a:t>
            </a:r>
            <a:r>
              <a:rPr lang="en-AU" sz="900" dirty="0" smtClean="0">
                <a:hlinkClick r:id="rId5"/>
              </a:rPr>
              <a:t>/</a:t>
            </a:r>
            <a:r>
              <a:rPr lang="en-AU" sz="9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100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Current regulation: Access Undertaking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000" y="1558800"/>
            <a:ext cx="8208456" cy="4822528"/>
          </a:xfrm>
        </p:spPr>
        <p:txBody>
          <a:bodyPr>
            <a:normAutofit lnSpcReduction="10000"/>
          </a:bodyPr>
          <a:lstStyle/>
          <a:p>
            <a:r>
              <a:rPr lang="en-AU" sz="2400" dirty="0" smtClean="0"/>
              <a:t>Current voluntary Interstate Access Undertaking, </a:t>
            </a:r>
          </a:p>
          <a:p>
            <a:pPr marL="0" indent="0">
              <a:buNone/>
            </a:pPr>
            <a:r>
              <a:rPr lang="en-AU" sz="2400" dirty="0"/>
              <a:t>	</a:t>
            </a:r>
            <a:r>
              <a:rPr lang="en-AU" sz="2400" dirty="0" smtClean="0"/>
              <a:t>- access terms and conditions</a:t>
            </a:r>
          </a:p>
          <a:p>
            <a:pPr marL="0" indent="0">
              <a:buNone/>
            </a:pPr>
            <a:r>
              <a:rPr lang="en-AU" sz="2400" dirty="0"/>
              <a:t>	</a:t>
            </a:r>
            <a:r>
              <a:rPr lang="en-AU" sz="2400" dirty="0" smtClean="0"/>
              <a:t>- information disclosure including publishing prices</a:t>
            </a:r>
          </a:p>
          <a:p>
            <a:pPr marL="0" indent="0">
              <a:buNone/>
            </a:pPr>
            <a:r>
              <a:rPr lang="en-AU" sz="2400" dirty="0"/>
              <a:t>	</a:t>
            </a:r>
            <a:r>
              <a:rPr lang="en-AU" sz="2400" dirty="0" smtClean="0"/>
              <a:t>- dispute resolution processes</a:t>
            </a:r>
          </a:p>
          <a:p>
            <a:pPr marL="0" indent="0">
              <a:buNone/>
            </a:pPr>
            <a:r>
              <a:rPr lang="en-AU" sz="2400" dirty="0" smtClean="0"/>
              <a:t>	- access charges (revenue) based on:</a:t>
            </a:r>
          </a:p>
          <a:p>
            <a:pPr marL="0" indent="0">
              <a:buNone/>
            </a:pPr>
            <a:endParaRPr lang="en-AU" sz="1000" dirty="0" smtClean="0"/>
          </a:p>
          <a:p>
            <a:pPr marL="0" indent="0">
              <a:buNone/>
            </a:pPr>
            <a:endParaRPr lang="en-AU" sz="1000" dirty="0" smtClean="0"/>
          </a:p>
          <a:p>
            <a:pPr marL="457200" lvl="1" indent="0">
              <a:buNone/>
            </a:pPr>
            <a:r>
              <a:rPr lang="en-AU" sz="2000" dirty="0" smtClean="0"/>
              <a:t>	</a:t>
            </a:r>
            <a:r>
              <a:rPr lang="en-AU" sz="2000" i="1" dirty="0" smtClean="0"/>
              <a:t>ceiling limit</a:t>
            </a:r>
            <a:r>
              <a:rPr lang="en-AU" sz="2000" dirty="0" smtClean="0"/>
              <a:t>		Regulatory Asset Base (RAB)</a:t>
            </a:r>
            <a:r>
              <a:rPr lang="en-AU" sz="2000" dirty="0"/>
              <a:t/>
            </a:r>
            <a:br>
              <a:rPr lang="en-AU" sz="2000" dirty="0"/>
            </a:br>
            <a:r>
              <a:rPr lang="en-AU" sz="2000" dirty="0" smtClean="0"/>
              <a:t>				or Depreciated Optimised</a:t>
            </a:r>
            <a:br>
              <a:rPr lang="en-AU" sz="2000" dirty="0" smtClean="0"/>
            </a:br>
            <a:r>
              <a:rPr lang="en-AU" sz="2000" dirty="0" smtClean="0"/>
              <a:t>				Replacement Cost </a:t>
            </a:r>
            <a:br>
              <a:rPr lang="en-AU" sz="2000" dirty="0" smtClean="0"/>
            </a:br>
            <a:r>
              <a:rPr lang="en-AU" sz="2000" dirty="0" smtClean="0"/>
              <a:t> 				(DORC) methodology</a:t>
            </a:r>
          </a:p>
          <a:p>
            <a:pPr marL="457200" lvl="1" indent="0">
              <a:buNone/>
            </a:pPr>
            <a:endParaRPr lang="en-AU" sz="2000" dirty="0" smtClean="0"/>
          </a:p>
          <a:p>
            <a:pPr marL="457200" lvl="1" indent="0">
              <a:buNone/>
            </a:pPr>
            <a:r>
              <a:rPr lang="en-AU" sz="2000" dirty="0" smtClean="0"/>
              <a:t>	</a:t>
            </a:r>
            <a:r>
              <a:rPr lang="en-AU" sz="2000" i="1" dirty="0" smtClean="0"/>
              <a:t>floor limit</a:t>
            </a:r>
            <a:r>
              <a:rPr lang="en-AU" sz="2000" dirty="0" smtClean="0"/>
              <a:t>		</a:t>
            </a:r>
            <a:r>
              <a:rPr lang="en-AU" sz="2000" dirty="0"/>
              <a:t>‘incremental</a:t>
            </a:r>
            <a:r>
              <a:rPr lang="en-AU" sz="2000" dirty="0" smtClean="0"/>
              <a:t>’ costs </a:t>
            </a:r>
            <a:br>
              <a:rPr lang="en-AU" sz="2000" dirty="0" smtClean="0"/>
            </a:br>
            <a:r>
              <a:rPr lang="en-AU" sz="2000" dirty="0" smtClean="0"/>
              <a:t>				(operational </a:t>
            </a:r>
            <a:r>
              <a:rPr lang="en-AU" sz="2000" dirty="0"/>
              <a:t>costs</a:t>
            </a:r>
            <a:r>
              <a:rPr lang="en-AU" sz="2000" dirty="0" smtClean="0"/>
              <a:t>)</a:t>
            </a:r>
            <a:endParaRPr lang="en-AU" sz="20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563888" y="4005064"/>
            <a:ext cx="0" cy="1728192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331640" y="3717032"/>
            <a:ext cx="68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31640" y="6093296"/>
            <a:ext cx="68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0313" y="5054238"/>
            <a:ext cx="900000" cy="8723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Regulatory framework options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58677" y="1558297"/>
            <a:ext cx="4038600" cy="4536503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AU" sz="2400" dirty="0" smtClean="0">
                <a:solidFill>
                  <a:schemeClr val="tx1"/>
                </a:solidFill>
              </a:rPr>
              <a:t>	Full regulation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endParaRPr lang="en-AU" sz="24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AU" sz="2400" dirty="0" smtClean="0">
                <a:solidFill>
                  <a:schemeClr val="tx1"/>
                </a:solidFill>
              </a:rPr>
              <a:t>	“Light” regulation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endParaRPr lang="en-AU" sz="24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AU" sz="2400" dirty="0" smtClean="0">
                <a:solidFill>
                  <a:schemeClr val="tx1"/>
                </a:solidFill>
              </a:rPr>
              <a:t>	Negotiate-arbitrate</a:t>
            </a:r>
            <a:endParaRPr lang="en-AU" sz="2400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endParaRPr lang="en-AU" sz="24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endParaRPr lang="en-AU" sz="24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AU" sz="2400" dirty="0" smtClean="0">
                <a:solidFill>
                  <a:schemeClr val="tx1"/>
                </a:solidFill>
              </a:rPr>
              <a:t>	Monitoring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endParaRPr lang="en-AU" sz="2400" dirty="0" smtClean="0">
              <a:solidFill>
                <a:schemeClr val="accent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0313" y="1351568"/>
            <a:ext cx="900000" cy="9000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4721134" y="1789736"/>
            <a:ext cx="6004" cy="222789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7277" y="5222947"/>
            <a:ext cx="900000" cy="7272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97277" y="1360398"/>
            <a:ext cx="900000" cy="900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0313" y="3379587"/>
            <a:ext cx="900000" cy="872369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>
            <a:off x="755576" y="4797152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rcRect l="13040" t="16401" r="13040" b="16401"/>
          <a:stretch/>
        </p:blipFill>
        <p:spPr>
          <a:xfrm>
            <a:off x="5147277" y="2356547"/>
            <a:ext cx="900000" cy="81818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rcRect l="13040" t="16401" r="13040" b="16401"/>
          <a:stretch/>
        </p:blipFill>
        <p:spPr>
          <a:xfrm>
            <a:off x="5606846" y="3473730"/>
            <a:ext cx="900000" cy="8181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50313" y="2602884"/>
            <a:ext cx="900000" cy="6137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1"/>
          <a:srcRect t="6706" b="10036"/>
          <a:stretch/>
        </p:blipFill>
        <p:spPr>
          <a:xfrm>
            <a:off x="7592784" y="2451288"/>
            <a:ext cx="900000" cy="76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11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C_Powerpoint">
  <a:themeElements>
    <a:clrScheme name="ACCC">
      <a:dk1>
        <a:sysClr val="windowText" lastClr="000000"/>
      </a:dk1>
      <a:lt1>
        <a:sysClr val="window" lastClr="FFFFFF"/>
      </a:lt1>
      <a:dk2>
        <a:srgbClr val="003591"/>
      </a:dk2>
      <a:lt2>
        <a:srgbClr val="D5D6D2"/>
      </a:lt2>
      <a:accent1>
        <a:srgbClr val="410099"/>
      </a:accent1>
      <a:accent2>
        <a:srgbClr val="1CCFC9"/>
      </a:accent2>
      <a:accent3>
        <a:srgbClr val="362F52"/>
      </a:accent3>
      <a:accent4>
        <a:srgbClr val="8B9EFF"/>
      </a:accent4>
      <a:accent5>
        <a:srgbClr val="FFC502"/>
      </a:accent5>
      <a:accent6>
        <a:srgbClr val="FF7600"/>
      </a:accent6>
      <a:hlink>
        <a:srgbClr val="0000FF"/>
      </a:hlink>
      <a:folHlink>
        <a:srgbClr val="800080"/>
      </a:folHlink>
    </a:clrScheme>
    <a:fontScheme name="ACCC">
      <a:majorFont>
        <a:latin typeface="Palatino Linotyp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 Slide Template(12362363.1)" id="{CE210C36-549F-460E-8AF9-52C224AE2B29}" vid="{C4D60B10-F1F7-429F-8A80-0B3EF5E08C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723083407E0A4E97F878B999A58BF8" ma:contentTypeVersion="11" ma:contentTypeDescription="Create a new document." ma:contentTypeScope="" ma:versionID="99a123d93b1c84a953a2cfadfa13bd51">
  <xsd:schema xmlns:xsd="http://www.w3.org/2001/XMLSchema" xmlns:xs="http://www.w3.org/2001/XMLSchema" xmlns:p="http://schemas.microsoft.com/office/2006/metadata/properties" xmlns:ns3="0dbfb867-b41d-4e51-a020-dfc5c62f08c9" xmlns:ns4="ca9eb0b4-ffea-4cbd-86f5-3e82ebae0a27" targetNamespace="http://schemas.microsoft.com/office/2006/metadata/properties" ma:root="true" ma:fieldsID="4a6502c2b0a75ffa0199fb1d93dca937" ns3:_="" ns4:_="">
    <xsd:import namespace="0dbfb867-b41d-4e51-a020-dfc5c62f08c9"/>
    <xsd:import namespace="ca9eb0b4-ffea-4cbd-86f5-3e82ebae0a2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bfb867-b41d-4e51-a020-dfc5c62f08c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eb0b4-ffea-4cbd-86f5-3e82ebae0a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1C6582-E5F9-49DF-93C5-F869606ACD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AC3E81-8CDB-4D7B-93AD-7DE87A77BA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bfb867-b41d-4e51-a020-dfc5c62f08c9"/>
    <ds:schemaRef ds:uri="ca9eb0b4-ffea-4cbd-86f5-3e82ebae0a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E2A0D7-CBC8-4B83-B6E3-452601BF8D0C}">
  <ds:schemaRefs>
    <ds:schemaRef ds:uri="http://purl.org/dc/terms/"/>
    <ds:schemaRef ds:uri="http://schemas.openxmlformats.org/package/2006/metadata/core-properties"/>
    <ds:schemaRef ds:uri="0dbfb867-b41d-4e51-a020-dfc5c62f08c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a9eb0b4-ffea-4cbd-86f5-3e82ebae0a2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Slide Template</Template>
  <TotalTime>1071</TotalTime>
  <Words>555</Words>
  <Application>Microsoft Office PowerPoint</Application>
  <PresentationFormat>On-screen Show (4:3)</PresentationFormat>
  <Paragraphs>111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Palatino Linotype</vt:lpstr>
      <vt:lpstr>ACCC_Powerpoint</vt:lpstr>
      <vt:lpstr>Interstate network – Issues Paper</vt:lpstr>
      <vt:lpstr>PowerPoint Presentation</vt:lpstr>
      <vt:lpstr>Welcome</vt:lpstr>
      <vt:lpstr>Agenda</vt:lpstr>
      <vt:lpstr>Interstate network – Issues Paper consultation</vt:lpstr>
      <vt:lpstr>Map of ARTC’s Interstate network</vt:lpstr>
      <vt:lpstr>Map of ARTC’s Inland Rail route</vt:lpstr>
      <vt:lpstr>Current regulation: Access Undertaking</vt:lpstr>
      <vt:lpstr>Regulatory framework options</vt:lpstr>
      <vt:lpstr>Regulation can include:</vt:lpstr>
      <vt:lpstr>Regulation does not include:</vt:lpstr>
      <vt:lpstr>Why is the level of competition important?</vt:lpstr>
      <vt:lpstr>What is the level of competition?</vt:lpstr>
      <vt:lpstr>Rail reform: Questions from the Issues Paper</vt:lpstr>
      <vt:lpstr>Next steps</vt:lpstr>
    </vt:vector>
  </TitlesOfParts>
  <Company>ACCC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Doing better at addressing consumer harm</dc:title>
  <dc:creator>Falconer, Kristi</dc:creator>
  <cp:lastModifiedBy>Martyn, Justin</cp:lastModifiedBy>
  <cp:revision>78</cp:revision>
  <dcterms:created xsi:type="dcterms:W3CDTF">2021-08-31T04:56:02Z</dcterms:created>
  <dcterms:modified xsi:type="dcterms:W3CDTF">2021-09-16T02:07:12Z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0x01010036723083407E0A4E97F878B999A58BF8</vt:lpwstr>
  </property>
</Properties>
</file>